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15"/>
  </p:notesMasterIdLst>
  <p:sldIdLst>
    <p:sldId id="322" r:id="rId2"/>
    <p:sldId id="291" r:id="rId3"/>
    <p:sldId id="297" r:id="rId4"/>
    <p:sldId id="328" r:id="rId5"/>
    <p:sldId id="329" r:id="rId6"/>
    <p:sldId id="292" r:id="rId7"/>
    <p:sldId id="298" r:id="rId8"/>
    <p:sldId id="293" r:id="rId9"/>
    <p:sldId id="295" r:id="rId10"/>
    <p:sldId id="294" r:id="rId11"/>
    <p:sldId id="306" r:id="rId12"/>
    <p:sldId id="327" r:id="rId13"/>
    <p:sldId id="326" r:id="rId14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4BD2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17" autoAdjust="0"/>
    <p:restoredTop sz="94660"/>
  </p:normalViewPr>
  <p:slideViewPr>
    <p:cSldViewPr>
      <p:cViewPr varScale="1">
        <p:scale>
          <a:sx n="80" d="100"/>
          <a:sy n="80" d="100"/>
        </p:scale>
        <p:origin x="1454" y="4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CDEDE9B-96B6-4F69-9347-1F6C1E35C7CE}" type="datetimeFigureOut">
              <a:rPr lang="cs-CZ" smtClean="0"/>
              <a:t>12.05.2020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936CF2E-6A64-4B26-AC10-FD9F9DF4986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8641245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cs-CZ" smtClean="0"/>
              <a:t>Kliknutím můžete upravit styl předlohy.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0AEFEB-2493-4798-9D14-B214D07A6168}" type="datetime1">
              <a:rPr lang="cs-CZ" smtClean="0"/>
              <a:t>12.05.2020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912F9D-4F48-4349-B18E-39FD6FD451D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912976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075543-211A-446E-98C0-FC8BC46038DD}" type="datetime1">
              <a:rPr lang="cs-CZ" smtClean="0"/>
              <a:t>12.05.2020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912F9D-4F48-4349-B18E-39FD6FD451D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375153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24C10B-4259-4E79-ABF3-CE65A43F8833}" type="datetime1">
              <a:rPr lang="cs-CZ" smtClean="0"/>
              <a:t>12.05.2020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912F9D-4F48-4349-B18E-39FD6FD451D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788606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76549B-FBEC-43F5-BCC0-057BB6A6F525}" type="datetime1">
              <a:rPr lang="cs-CZ" smtClean="0"/>
              <a:t>12.05.2020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912F9D-4F48-4349-B18E-39FD6FD451D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602090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149E07-EE6B-4E9E-8912-84CFEB634BCB}" type="datetime1">
              <a:rPr lang="cs-CZ" smtClean="0"/>
              <a:t>12.05.2020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912F9D-4F48-4349-B18E-39FD6FD451D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41059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838AD2-99BD-484C-85D7-38D30FA2E4BA}" type="datetime1">
              <a:rPr lang="cs-CZ" smtClean="0"/>
              <a:t>12.05.2020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912F9D-4F48-4349-B18E-39FD6FD451D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601234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C44950-DBDB-4B26-9262-C521A3334B43}" type="datetime1">
              <a:rPr lang="cs-CZ" smtClean="0"/>
              <a:t>12.05.2020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912F9D-4F48-4349-B18E-39FD6FD451D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079910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74AD9E-14D6-4C17-B8B2-F1C82403FBBF}" type="datetime1">
              <a:rPr lang="cs-CZ" smtClean="0"/>
              <a:t>12.05.2020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912F9D-4F48-4349-B18E-39FD6FD451D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18409744"/>
      </p:ext>
    </p:extLst>
  </p:cSld>
  <p:clrMapOvr>
    <a:masterClrMapping/>
  </p:clrMapOvr>
  <p:hf sldNum="0" hd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1D3E22-C534-4ECE-8351-4210869BAAD3}" type="datetime1">
              <a:rPr lang="cs-CZ" smtClean="0"/>
              <a:t>12.05.2020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912F9D-4F48-4349-B18E-39FD6FD451D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143940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FA5929-F7EA-4D7E-81B5-CCEF53FA4FA7}" type="datetime1">
              <a:rPr lang="cs-CZ" smtClean="0"/>
              <a:t>12.05.2020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912F9D-4F48-4349-B18E-39FD6FD451D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873987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74AD9E-14D6-4C17-B8B2-F1C82403FBBF}" type="datetime1">
              <a:rPr lang="cs-CZ" smtClean="0"/>
              <a:t>12.05.2020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912F9D-4F48-4349-B18E-39FD6FD451D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51371438"/>
      </p:ext>
    </p:extLst>
  </p:cSld>
  <p:clrMapOvr>
    <a:masterClrMapping/>
  </p:clrMapOvr>
  <p:hf sldNum="0" hd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74AD9E-14D6-4C17-B8B2-F1C82403FBBF}" type="datetime1">
              <a:rPr lang="cs-CZ" smtClean="0"/>
              <a:t>12.05.2020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912F9D-4F48-4349-B18E-39FD6FD451D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405935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hf sldNum="0" hd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8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mapy.ostrava.cz/agenda-zp/mapa/" TargetMode="External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8.xml"/><Relationship Id="rId4" Type="http://schemas.openxmlformats.org/officeDocument/2006/relationships/hyperlink" Target="https://zdravaova.cz/category/priroda-a-biodiverzita/podkategorie-priroda-a-biodiverzita/pamatne-stromy/" TargetMode="Externa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83138" y="3029094"/>
            <a:ext cx="4032448" cy="1185861"/>
          </a:xfrm>
        </p:spPr>
        <p:txBody>
          <a:bodyPr>
            <a:normAutofit fontScale="90000"/>
          </a:bodyPr>
          <a:lstStyle/>
          <a:p>
            <a:pPr algn="ctr"/>
            <a:r>
              <a:rPr lang="cs-CZ" sz="4000" dirty="0" smtClean="0">
                <a:latin typeface="+mn-lt"/>
              </a:rPr>
              <a:t>Děkuji za park </a:t>
            </a:r>
            <a:br>
              <a:rPr lang="cs-CZ" sz="4000" dirty="0" smtClean="0">
                <a:latin typeface="+mn-lt"/>
              </a:rPr>
            </a:br>
            <a:r>
              <a:rPr lang="cs-CZ" sz="4000" dirty="0" smtClean="0">
                <a:latin typeface="+mn-lt"/>
              </a:rPr>
              <a:t/>
            </a:r>
            <a:br>
              <a:rPr lang="cs-CZ" sz="4000" dirty="0" smtClean="0">
                <a:latin typeface="+mn-lt"/>
              </a:rPr>
            </a:br>
            <a:r>
              <a:rPr lang="cs-CZ" sz="2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cs-CZ" sz="2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cs-CZ" sz="3100" dirty="0" smtClean="0">
                <a:latin typeface="+mn-lt"/>
              </a:rPr>
              <a:t>Zámecký </a:t>
            </a:r>
            <a:r>
              <a:rPr lang="cs-CZ" sz="3100" dirty="0" smtClean="0">
                <a:latin typeface="+mn-lt"/>
              </a:rPr>
              <a:t>park v Kunčicích</a:t>
            </a:r>
            <a:endParaRPr lang="cs-CZ" sz="3100" dirty="0">
              <a:latin typeface="+mn-lt"/>
            </a:endParaRPr>
          </a:p>
        </p:txBody>
      </p:sp>
      <p:pic>
        <p:nvPicPr>
          <p:cNvPr id="13" name="Obrázek 12"/>
          <p:cNvPicPr>
            <a:picLocks noChangeAspect="1"/>
          </p:cNvPicPr>
          <p:nvPr/>
        </p:nvPicPr>
        <p:blipFill>
          <a:blip r:embed="rId2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9302" y="260648"/>
            <a:ext cx="1080120" cy="1368152"/>
          </a:xfrm>
          <a:prstGeom prst="rect">
            <a:avLst/>
          </a:prstGeom>
        </p:spPr>
      </p:pic>
      <p:sp>
        <p:nvSpPr>
          <p:cNvPr id="3" name="TextovéPole 2"/>
          <p:cNvSpPr txBox="1"/>
          <p:nvPr/>
        </p:nvSpPr>
        <p:spPr>
          <a:xfrm>
            <a:off x="183138" y="4755687"/>
            <a:ext cx="366878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i="1" dirty="0" smtClean="0"/>
              <a:t>„Je třeba žít ve shodě s přírodou.“ </a:t>
            </a:r>
            <a:endParaRPr lang="cs-CZ" sz="2000" dirty="0" smtClean="0"/>
          </a:p>
          <a:p>
            <a:r>
              <a:rPr lang="cs-CZ" sz="2000" dirty="0" smtClean="0"/>
              <a:t>                Publius </a:t>
            </a:r>
            <a:r>
              <a:rPr lang="cs-CZ" sz="2000" dirty="0" err="1" smtClean="0"/>
              <a:t>Cornelius</a:t>
            </a:r>
            <a:r>
              <a:rPr lang="cs-CZ" sz="2000" dirty="0" smtClean="0"/>
              <a:t> </a:t>
            </a:r>
            <a:r>
              <a:rPr lang="cs-CZ" sz="2000" dirty="0" err="1" smtClean="0"/>
              <a:t>Tacitus</a:t>
            </a:r>
            <a:r>
              <a:rPr lang="cs-CZ" sz="2000" dirty="0" smtClean="0"/>
              <a:t> </a:t>
            </a:r>
          </a:p>
          <a:p>
            <a:r>
              <a:rPr lang="cs-CZ" sz="2000" dirty="0" smtClean="0"/>
              <a:t>                (asi 55 n. l. – 120 n. l.)</a:t>
            </a:r>
          </a:p>
          <a:p>
            <a:endParaRPr lang="cs-CZ" sz="2000" dirty="0" smtClean="0"/>
          </a:p>
        </p:txBody>
      </p:sp>
      <p:pic>
        <p:nvPicPr>
          <p:cNvPr id="7" name="Obrázek 6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5993"/>
          <a:stretch/>
        </p:blipFill>
        <p:spPr>
          <a:xfrm>
            <a:off x="4319168" y="1241884"/>
            <a:ext cx="4816026" cy="43742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90509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Zástupný symbol pro obsah 9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66170"/>
            <a:ext cx="9144000" cy="6091830"/>
          </a:xfrm>
        </p:spPr>
      </p:pic>
      <p:sp>
        <p:nvSpPr>
          <p:cNvPr id="3" name="Obdélník 2"/>
          <p:cNvSpPr/>
          <p:nvPr/>
        </p:nvSpPr>
        <p:spPr>
          <a:xfrm>
            <a:off x="1223628" y="89191"/>
            <a:ext cx="669674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2000" dirty="0"/>
              <a:t>Zbytek </a:t>
            </a:r>
            <a:r>
              <a:rPr lang="cs-CZ" sz="2000" dirty="0" smtClean="0"/>
              <a:t>parku </a:t>
            </a:r>
            <a:r>
              <a:rPr lang="cs-CZ" sz="2000" dirty="0"/>
              <a:t>mezi ulicemi Frýdeckou, Serafinovou a Barutovou</a:t>
            </a:r>
            <a:br>
              <a:rPr lang="cs-CZ" sz="2000" dirty="0"/>
            </a:br>
            <a:r>
              <a:rPr lang="cs-CZ" sz="2000" dirty="0"/>
              <a:t>je </a:t>
            </a:r>
            <a:r>
              <a:rPr lang="cs-CZ" sz="2000" dirty="0" smtClean="0"/>
              <a:t>významným krajinným prvkem </a:t>
            </a:r>
            <a:r>
              <a:rPr lang="cs-CZ" sz="2000" dirty="0"/>
              <a:t>od roku </a:t>
            </a:r>
            <a:r>
              <a:rPr lang="cs-CZ" sz="2000" dirty="0" smtClean="0"/>
              <a:t>1996.</a:t>
            </a:r>
            <a:endParaRPr lang="cs-CZ" sz="2000" dirty="0"/>
          </a:p>
        </p:txBody>
      </p:sp>
    </p:spTree>
    <p:extLst>
      <p:ext uri="{BB962C8B-B14F-4D97-AF65-F5344CB8AC3E}">
        <p14:creationId xmlns:p14="http://schemas.microsoft.com/office/powerpoint/2010/main" val="12484327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Zástupný symbol pro obsah 7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-940864" y="2137225"/>
            <a:ext cx="5663573" cy="3777977"/>
          </a:xfrm>
        </p:spPr>
      </p:pic>
      <p:pic>
        <p:nvPicPr>
          <p:cNvPr id="9" name="Zástupný symbol pro obsah 8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4426616" y="2140617"/>
            <a:ext cx="5663573" cy="3771193"/>
          </a:xfrm>
        </p:spPr>
      </p:pic>
      <p:sp>
        <p:nvSpPr>
          <p:cNvPr id="6" name="Obdélník 5"/>
          <p:cNvSpPr/>
          <p:nvPr/>
        </p:nvSpPr>
        <p:spPr>
          <a:xfrm>
            <a:off x="3779912" y="3672270"/>
            <a:ext cx="1584176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2000" dirty="0" smtClean="0"/>
              <a:t>Buk lesní </a:t>
            </a:r>
            <a:r>
              <a:rPr lang="cs-CZ" sz="2000" dirty="0" smtClean="0"/>
              <a:t>červenolistý</a:t>
            </a:r>
          </a:p>
          <a:p>
            <a:r>
              <a:rPr lang="cs-CZ" sz="2000" dirty="0" smtClean="0">
                <a:sym typeface="Wingdings" panose="05000000000000000000" pitchFamily="2" charset="2"/>
              </a:rPr>
              <a:t></a:t>
            </a:r>
            <a:endParaRPr lang="cs-CZ" sz="2000" dirty="0"/>
          </a:p>
        </p:txBody>
      </p:sp>
      <p:sp>
        <p:nvSpPr>
          <p:cNvPr id="7" name="Obdélník 6"/>
          <p:cNvSpPr/>
          <p:nvPr/>
        </p:nvSpPr>
        <p:spPr>
          <a:xfrm>
            <a:off x="4067944" y="5661248"/>
            <a:ext cx="1646661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2000" dirty="0" smtClean="0"/>
              <a:t>Borovice </a:t>
            </a:r>
            <a:r>
              <a:rPr lang="cs-CZ" sz="2000" dirty="0" smtClean="0"/>
              <a:t>vejmutovka</a:t>
            </a:r>
          </a:p>
          <a:p>
            <a:r>
              <a:rPr lang="cs-CZ" sz="2000" dirty="0" smtClean="0">
                <a:sym typeface="Wingdings" panose="05000000000000000000" pitchFamily="2" charset="2"/>
              </a:rPr>
              <a:t>      </a:t>
            </a:r>
            <a:r>
              <a:rPr lang="cs-CZ" sz="2000" dirty="0" smtClean="0"/>
              <a:t> </a:t>
            </a:r>
            <a:endParaRPr lang="cs-CZ" sz="2000" dirty="0"/>
          </a:p>
        </p:txBody>
      </p:sp>
      <p:sp>
        <p:nvSpPr>
          <p:cNvPr id="4" name="Obdélník 3"/>
          <p:cNvSpPr/>
          <p:nvPr/>
        </p:nvSpPr>
        <p:spPr>
          <a:xfrm>
            <a:off x="791580" y="357192"/>
            <a:ext cx="756084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2000" dirty="0"/>
              <a:t>V neudržovaném parku vynikají druhy jako jsou vzrostlé javory babyky,  červenolisté buky či borovice </a:t>
            </a:r>
            <a:r>
              <a:rPr lang="cs-CZ" sz="2000" dirty="0" smtClean="0"/>
              <a:t>vejmutovka.</a:t>
            </a:r>
            <a:endParaRPr lang="cs-CZ" sz="2000" dirty="0"/>
          </a:p>
        </p:txBody>
      </p:sp>
    </p:spTree>
    <p:extLst>
      <p:ext uri="{BB962C8B-B14F-4D97-AF65-F5344CB8AC3E}">
        <p14:creationId xmlns:p14="http://schemas.microsoft.com/office/powerpoint/2010/main" val="40988915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5717" y="548680"/>
            <a:ext cx="2956123" cy="3240360"/>
          </a:xfrm>
        </p:spPr>
        <p:txBody>
          <a:bodyPr>
            <a:noAutofit/>
          </a:bodyPr>
          <a:lstStyle/>
          <a:p>
            <a:pPr>
              <a:spcBef>
                <a:spcPts val="0"/>
              </a:spcBef>
            </a:pPr>
            <a:r>
              <a:rPr lang="cs-CZ" sz="1800" b="1" dirty="0"/>
              <a:t>Registrované významné krajinné </a:t>
            </a:r>
            <a:r>
              <a:rPr lang="cs-CZ" sz="1800" b="1" dirty="0" smtClean="0"/>
              <a:t>prvky (VKP)</a:t>
            </a:r>
            <a:endParaRPr lang="cs-CZ" sz="1800" dirty="0"/>
          </a:p>
          <a:p>
            <a:pPr>
              <a:spcBef>
                <a:spcPts val="0"/>
              </a:spcBef>
            </a:pPr>
            <a:r>
              <a:rPr lang="cs-CZ" sz="1800" b="1" dirty="0"/>
              <a:t>Název:</a:t>
            </a:r>
            <a:r>
              <a:rPr lang="cs-CZ" sz="1800" dirty="0"/>
              <a:t> Park na ul. Frýdecké v </a:t>
            </a:r>
            <a:r>
              <a:rPr lang="cs-CZ" sz="1800" dirty="0" smtClean="0"/>
              <a:t>Ostravě-Kunčicích</a:t>
            </a:r>
          </a:p>
          <a:p>
            <a:pPr>
              <a:spcBef>
                <a:spcPts val="0"/>
              </a:spcBef>
            </a:pPr>
            <a:r>
              <a:rPr lang="cs-CZ" sz="1800" dirty="0"/>
              <a:t/>
            </a:r>
            <a:br>
              <a:rPr lang="cs-CZ" sz="1800" dirty="0"/>
            </a:br>
            <a:r>
              <a:rPr lang="cs-CZ" sz="1800" b="1" dirty="0"/>
              <a:t>Charakteristika území:</a:t>
            </a:r>
            <a:r>
              <a:rPr lang="cs-CZ" sz="1800" dirty="0"/>
              <a:t> park</a:t>
            </a:r>
            <a:br>
              <a:rPr lang="cs-CZ" sz="1800" dirty="0"/>
            </a:br>
            <a:r>
              <a:rPr lang="cs-CZ" sz="1800" b="1" dirty="0"/>
              <a:t>Kód:</a:t>
            </a:r>
            <a:r>
              <a:rPr lang="cs-CZ" sz="1800" dirty="0"/>
              <a:t> 45</a:t>
            </a:r>
          </a:p>
          <a:p>
            <a:pPr>
              <a:spcBef>
                <a:spcPts val="0"/>
              </a:spcBef>
            </a:pPr>
            <a:r>
              <a:rPr lang="cs-CZ" sz="1800" b="1" dirty="0"/>
              <a:t>Kunčice nad Ostravicí</a:t>
            </a:r>
            <a:r>
              <a:rPr lang="cs-CZ" sz="1800" dirty="0"/>
              <a:t/>
            </a:r>
            <a:br>
              <a:rPr lang="cs-CZ" sz="1800" dirty="0"/>
            </a:br>
            <a:r>
              <a:rPr lang="cs-CZ" sz="1800" b="1" dirty="0"/>
              <a:t>Kód katastru:</a:t>
            </a:r>
            <a:r>
              <a:rPr lang="cs-CZ" sz="1800" dirty="0"/>
              <a:t> 714224</a:t>
            </a:r>
          </a:p>
          <a:p>
            <a:pPr>
              <a:spcBef>
                <a:spcPts val="0"/>
              </a:spcBef>
            </a:pPr>
            <a:endParaRPr lang="cs-CZ" sz="1800" dirty="0"/>
          </a:p>
        </p:txBody>
      </p:sp>
      <p:pic>
        <p:nvPicPr>
          <p:cNvPr id="8" name="Zástupný symbol pro obsah 2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1144" y="-27409"/>
            <a:ext cx="6156176" cy="3787529"/>
          </a:xfrm>
        </p:spPr>
      </p:pic>
      <p:sp>
        <p:nvSpPr>
          <p:cNvPr id="9" name="Obdélník 8"/>
          <p:cNvSpPr/>
          <p:nvPr/>
        </p:nvSpPr>
        <p:spPr>
          <a:xfrm>
            <a:off x="175717" y="4437112"/>
            <a:ext cx="8428731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0"/>
              </a:spcBef>
            </a:pPr>
            <a:r>
              <a:rPr lang="cs-CZ" dirty="0"/>
              <a:t>VKP naleznete zakresleny na portálu Magistrátu města Ostravy</a:t>
            </a:r>
          </a:p>
          <a:p>
            <a:pPr>
              <a:spcBef>
                <a:spcPts val="0"/>
              </a:spcBef>
            </a:pPr>
            <a:r>
              <a:rPr lang="cs-CZ" dirty="0">
                <a:hlinkClick r:id="rId3"/>
              </a:rPr>
              <a:t>https://mapy.ostrava.cz/agenda-zp/mapa/</a:t>
            </a:r>
            <a:endParaRPr lang="cs-CZ" dirty="0"/>
          </a:p>
          <a:p>
            <a:pPr>
              <a:spcBef>
                <a:spcPts val="0"/>
              </a:spcBef>
            </a:pPr>
            <a:r>
              <a:rPr lang="cs-CZ" dirty="0" smtClean="0"/>
              <a:t>Rovněž </a:t>
            </a:r>
            <a:r>
              <a:rPr lang="cs-CZ" dirty="0"/>
              <a:t>zde naleznete informace o památných stromech a jejich poloze v parku.</a:t>
            </a:r>
          </a:p>
          <a:p>
            <a:pPr>
              <a:spcBef>
                <a:spcPts val="0"/>
              </a:spcBef>
            </a:pPr>
            <a:r>
              <a:rPr lang="cs-CZ" dirty="0"/>
              <a:t>V </a:t>
            </a:r>
            <a:r>
              <a:rPr lang="cs-CZ" dirty="0" smtClean="0"/>
              <a:t>bývalém </a:t>
            </a:r>
            <a:r>
              <a:rPr lang="cs-CZ" dirty="0"/>
              <a:t>zámeckém parku v Kunčicích to je jinan dvoulaločný.</a:t>
            </a:r>
          </a:p>
          <a:p>
            <a:pPr>
              <a:spcBef>
                <a:spcPts val="0"/>
              </a:spcBef>
            </a:pPr>
            <a:r>
              <a:rPr lang="cs-CZ" dirty="0"/>
              <a:t>Informace o parametrech stromu naleznete na</a:t>
            </a:r>
          </a:p>
          <a:p>
            <a:pPr>
              <a:spcBef>
                <a:spcPts val="0"/>
              </a:spcBef>
            </a:pPr>
            <a:r>
              <a:rPr lang="cs-CZ" dirty="0">
                <a:hlinkClick r:id="rId4"/>
              </a:rPr>
              <a:t>https://zdravaova.cz/category/priroda-a-biodiverzita/podkategorie-priroda-a-biodiverzita/pamatne-stromy/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9722673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512" y="260658"/>
            <a:ext cx="4680520" cy="6336684"/>
          </a:xfrm>
        </p:spPr>
        <p:txBody>
          <a:bodyPr>
            <a:noAutofit/>
          </a:bodyPr>
          <a:lstStyle/>
          <a:p>
            <a:endParaRPr lang="cs-CZ" sz="2800" b="1" dirty="0" smtClean="0"/>
          </a:p>
          <a:p>
            <a:pPr>
              <a:spcBef>
                <a:spcPts val="0"/>
              </a:spcBef>
            </a:pPr>
            <a:endParaRPr lang="cs-CZ" sz="2000" dirty="0"/>
          </a:p>
          <a:p>
            <a:pPr algn="ctr"/>
            <a:endParaRPr lang="cs-CZ" sz="2000" dirty="0" smtClean="0">
              <a:solidFill>
                <a:schemeClr val="tx1"/>
              </a:solidFill>
            </a:endParaRPr>
          </a:p>
          <a:p>
            <a:endParaRPr lang="cs-CZ" sz="2000" dirty="0"/>
          </a:p>
        </p:txBody>
      </p:sp>
      <p:sp>
        <p:nvSpPr>
          <p:cNvPr id="2" name="Obdélník 1"/>
          <p:cNvSpPr/>
          <p:nvPr/>
        </p:nvSpPr>
        <p:spPr>
          <a:xfrm>
            <a:off x="141090" y="1289953"/>
            <a:ext cx="4392488" cy="42780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0"/>
              </a:spcBef>
            </a:pPr>
            <a:r>
              <a:rPr lang="cs-CZ" sz="2000" dirty="0" smtClean="0"/>
              <a:t>Použité zdroje (výběr):</a:t>
            </a:r>
          </a:p>
          <a:p>
            <a:pPr>
              <a:spcBef>
                <a:spcPts val="0"/>
              </a:spcBef>
            </a:pPr>
            <a:endParaRPr lang="cs-CZ" sz="800" dirty="0" smtClean="0"/>
          </a:p>
          <a:p>
            <a:pPr>
              <a:spcBef>
                <a:spcPts val="0"/>
              </a:spcBef>
            </a:pPr>
            <a:r>
              <a:rPr lang="cs-CZ" sz="2000" dirty="0" smtClean="0"/>
              <a:t>Ivánek, J. </a:t>
            </a:r>
            <a:r>
              <a:rPr lang="cs-CZ" sz="2000" i="1" dirty="0" smtClean="0"/>
              <a:t>Ostravské zámky aneb panská sídla a boj o jejich zachování. </a:t>
            </a:r>
            <a:r>
              <a:rPr lang="cs-CZ" sz="2000" dirty="0" smtClean="0"/>
              <a:t>Ostrava 2007.</a:t>
            </a:r>
          </a:p>
          <a:p>
            <a:pPr>
              <a:spcBef>
                <a:spcPts val="0"/>
              </a:spcBef>
            </a:pPr>
            <a:endParaRPr lang="cs-CZ" sz="800" dirty="0" smtClean="0"/>
          </a:p>
          <a:p>
            <a:pPr>
              <a:spcBef>
                <a:spcPts val="0"/>
              </a:spcBef>
            </a:pPr>
            <a:r>
              <a:rPr lang="cs-CZ" sz="2000" dirty="0" smtClean="0"/>
              <a:t>Musil, F., Plaček, M., </a:t>
            </a:r>
            <a:r>
              <a:rPr lang="cs-CZ" sz="2000" dirty="0" err="1" smtClean="0"/>
              <a:t>Úlovec</a:t>
            </a:r>
            <a:r>
              <a:rPr lang="cs-CZ" sz="2000" dirty="0" smtClean="0"/>
              <a:t>, J. </a:t>
            </a:r>
            <a:r>
              <a:rPr lang="cs-CZ" sz="2000" i="1" dirty="0" smtClean="0"/>
              <a:t>Zaniklé hrady, zámky a tvrze Čech, Moravy a Slezska po roce 1945. </a:t>
            </a:r>
            <a:r>
              <a:rPr lang="cs-CZ" sz="2000" dirty="0" smtClean="0"/>
              <a:t>Praha 2005.</a:t>
            </a:r>
          </a:p>
          <a:p>
            <a:pPr marL="342900" indent="-342900">
              <a:spcBef>
                <a:spcPts val="0"/>
              </a:spcBef>
              <a:buFont typeface="Wingdings" panose="05000000000000000000" pitchFamily="2" charset="2"/>
              <a:buChar char="Ñ"/>
            </a:pPr>
            <a:endParaRPr lang="cs-CZ" sz="800" dirty="0" smtClean="0"/>
          </a:p>
          <a:p>
            <a:pPr>
              <a:spcBef>
                <a:spcPts val="0"/>
              </a:spcBef>
            </a:pPr>
            <a:r>
              <a:rPr lang="cs-CZ" sz="2000" dirty="0" smtClean="0"/>
              <a:t>Rosová, R. </a:t>
            </a:r>
            <a:r>
              <a:rPr lang="cs-CZ" sz="2000" i="1" dirty="0" smtClean="0"/>
              <a:t>Proč zanikl zámek v Ostravě- Kunčicích. </a:t>
            </a:r>
            <a:r>
              <a:rPr lang="cs-CZ" sz="2000" dirty="0" smtClean="0"/>
              <a:t>In: Ostrava. Příspěvky k dějinám a současnosti Ostravy a Ostravska, 28, Ostrava 2014.</a:t>
            </a:r>
          </a:p>
          <a:p>
            <a:pPr>
              <a:spcBef>
                <a:spcPts val="0"/>
              </a:spcBef>
            </a:pPr>
            <a:endParaRPr lang="cs-CZ" sz="800" dirty="0"/>
          </a:p>
          <a:p>
            <a:r>
              <a:rPr lang="cs-CZ" sz="2000" i="1" dirty="0"/>
              <a:t>Mor. Ostrava. </a:t>
            </a:r>
            <a:r>
              <a:rPr lang="cs-CZ" sz="2000" dirty="0"/>
              <a:t>Berlín 1930, s. 103</a:t>
            </a:r>
            <a:r>
              <a:rPr lang="cs-CZ" sz="2000" dirty="0" smtClean="0"/>
              <a:t>.</a:t>
            </a:r>
            <a:endParaRPr lang="cs-CZ" sz="2000" dirty="0"/>
          </a:p>
        </p:txBody>
      </p:sp>
      <p:pic>
        <p:nvPicPr>
          <p:cNvPr id="5" name="Zástupný symbol pro obsah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3428999" y="1143001"/>
            <a:ext cx="6858001" cy="4572000"/>
          </a:xfrm>
        </p:spPr>
      </p:pic>
    </p:spTree>
    <p:extLst>
      <p:ext uri="{BB962C8B-B14F-4D97-AF65-F5344CB8AC3E}">
        <p14:creationId xmlns:p14="http://schemas.microsoft.com/office/powerpoint/2010/main" val="33724690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élník 3"/>
          <p:cNvSpPr/>
          <p:nvPr/>
        </p:nvSpPr>
        <p:spPr>
          <a:xfrm>
            <a:off x="251520" y="260648"/>
            <a:ext cx="8712968" cy="28007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2000" dirty="0" smtClean="0"/>
              <a:t>Zámecký park v Kunčicích byl založen u kunčického zámku. </a:t>
            </a:r>
          </a:p>
          <a:p>
            <a:r>
              <a:rPr lang="cs-CZ" sz="2000" dirty="0" smtClean="0"/>
              <a:t>Z roku 1604 se dochovala první písemná zmínka o tvrzi, předchůdkyni zámku, kterou vlastnil </a:t>
            </a:r>
            <a:r>
              <a:rPr lang="cs-CZ" sz="2000" dirty="0"/>
              <a:t>Jaroslav </a:t>
            </a:r>
            <a:r>
              <a:rPr lang="cs-CZ" sz="2000" dirty="0" err="1"/>
              <a:t>Skrbenský</a:t>
            </a:r>
            <a:r>
              <a:rPr lang="cs-CZ" sz="2000" dirty="0"/>
              <a:t> z </a:t>
            </a:r>
            <a:r>
              <a:rPr lang="cs-CZ" sz="2000" dirty="0" err="1" smtClean="0"/>
              <a:t>Hříště</a:t>
            </a:r>
            <a:r>
              <a:rPr lang="cs-CZ" sz="2000" dirty="0" smtClean="0"/>
              <a:t>.</a:t>
            </a:r>
          </a:p>
          <a:p>
            <a:pPr marL="285750" indent="-285750">
              <a:buFont typeface="Wingdings" panose="05000000000000000000" pitchFamily="2" charset="2"/>
              <a:buChar char="Ñ"/>
            </a:pPr>
            <a:endParaRPr lang="cs-CZ" sz="800" dirty="0"/>
          </a:p>
          <a:p>
            <a:r>
              <a:rPr lang="cs-CZ" sz="2000" dirty="0" smtClean="0"/>
              <a:t>Zanedlouho poté, před rokem 1634, </a:t>
            </a:r>
            <a:r>
              <a:rPr lang="cs-CZ" sz="2000" dirty="0"/>
              <a:t>nechala Eva </a:t>
            </a:r>
            <a:r>
              <a:rPr lang="cs-CZ" sz="2000" dirty="0" err="1"/>
              <a:t>Čelová</a:t>
            </a:r>
            <a:r>
              <a:rPr lang="cs-CZ" sz="2000" dirty="0"/>
              <a:t> z Čechovic </a:t>
            </a:r>
            <a:r>
              <a:rPr lang="cs-CZ" sz="2000" dirty="0" smtClean="0"/>
              <a:t>přestavět tvrz na renesanční zámek. O století později byl zámek barokně přestavěn a u zámku založen anglický park s oranžerií.</a:t>
            </a:r>
          </a:p>
          <a:p>
            <a:pPr marL="285750" indent="-285750">
              <a:buFont typeface="Wingdings" panose="05000000000000000000" pitchFamily="2" charset="2"/>
              <a:buChar char="Ñ"/>
            </a:pPr>
            <a:endParaRPr lang="cs-CZ" sz="800" dirty="0"/>
          </a:p>
          <a:p>
            <a:r>
              <a:rPr lang="cs-CZ" sz="2000" dirty="0" smtClean="0"/>
              <a:t>V 19. století za hraběte Ludvíka Filipa </a:t>
            </a:r>
            <a:r>
              <a:rPr lang="cs-CZ" sz="2000" dirty="0"/>
              <a:t>Saint </a:t>
            </a:r>
            <a:r>
              <a:rPr lang="cs-CZ" sz="2000" dirty="0" err="1"/>
              <a:t>Genois</a:t>
            </a:r>
            <a:r>
              <a:rPr lang="cs-CZ" sz="2000" dirty="0"/>
              <a:t> </a:t>
            </a:r>
            <a:r>
              <a:rPr lang="cs-CZ" sz="2000" dirty="0" err="1" smtClean="0"/>
              <a:t>d´Anneaucourt</a:t>
            </a:r>
            <a:r>
              <a:rPr lang="cs-CZ" sz="2000" dirty="0" smtClean="0"/>
              <a:t> byl zámek empírově přestavěn a v roce 1850 rozšířen anglický park.</a:t>
            </a:r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203914"/>
            <a:ext cx="7740352" cy="3673111"/>
          </a:xfrm>
          <a:prstGeom prst="rect">
            <a:avLst/>
          </a:prstGeom>
        </p:spPr>
      </p:pic>
      <p:sp>
        <p:nvSpPr>
          <p:cNvPr id="7" name="TextovéPole 6"/>
          <p:cNvSpPr txBox="1"/>
          <p:nvPr/>
        </p:nvSpPr>
        <p:spPr>
          <a:xfrm>
            <a:off x="7710854" y="6381328"/>
            <a:ext cx="124405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000" dirty="0" smtClean="0"/>
              <a:t>Před 1930</a:t>
            </a:r>
            <a:endParaRPr lang="cs-CZ" sz="2000" dirty="0"/>
          </a:p>
        </p:txBody>
      </p:sp>
    </p:spTree>
    <p:extLst>
      <p:ext uri="{BB962C8B-B14F-4D97-AF65-F5344CB8AC3E}">
        <p14:creationId xmlns:p14="http://schemas.microsoft.com/office/powerpoint/2010/main" val="21220145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élník 3"/>
          <p:cNvSpPr/>
          <p:nvPr/>
        </p:nvSpPr>
        <p:spPr>
          <a:xfrm>
            <a:off x="287524" y="674400"/>
            <a:ext cx="8568952" cy="55092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2000" dirty="0" smtClean="0"/>
              <a:t>V letech 1926–1949 byl zámek </a:t>
            </a:r>
            <a:r>
              <a:rPr lang="cs-CZ" sz="2000" dirty="0"/>
              <a:t>v majetku rodiny </a:t>
            </a:r>
            <a:r>
              <a:rPr lang="cs-CZ" sz="2000" dirty="0" smtClean="0"/>
              <a:t>Pravdových. Zámecký park byl oplocen a střežen, vstupovalo se do něj ve východní části branou u lihovaru a brankou u </a:t>
            </a:r>
            <a:r>
              <a:rPr lang="cs-CZ" sz="2000" dirty="0" err="1" smtClean="0"/>
              <a:t>kočárovny</a:t>
            </a:r>
            <a:r>
              <a:rPr lang="cs-CZ" sz="2000" dirty="0" smtClean="0"/>
              <a:t>.</a:t>
            </a:r>
          </a:p>
          <a:p>
            <a:endParaRPr lang="cs-CZ" sz="800" dirty="0" smtClean="0"/>
          </a:p>
          <a:p>
            <a:r>
              <a:rPr lang="cs-CZ" sz="2000" dirty="0" smtClean="0"/>
              <a:t>V srpnu 1944 a březnu 1945 byl zámek s parkem poškozen bombardováním a v roce 1949 zkonfiskován.</a:t>
            </a:r>
            <a:r>
              <a:rPr lang="cs-CZ" sz="2000" dirty="0"/>
              <a:t> </a:t>
            </a:r>
            <a:endParaRPr lang="cs-CZ" sz="2000" dirty="0" smtClean="0"/>
          </a:p>
          <a:p>
            <a:endParaRPr lang="cs-CZ" sz="800" dirty="0"/>
          </a:p>
          <a:p>
            <a:r>
              <a:rPr lang="cs-CZ" sz="2000" dirty="0" smtClean="0"/>
              <a:t>Ještě v roce 1949 byl park upravován místními občany a v roce 1950 nazván Sadem Dukelských hrdinů. Velkou ránu zasadilo parku kolem roku 1970 vybudování úseku Frýdecké ulice, která park rozdělila na dvě části a vedla v těsné blízkosti zámku.</a:t>
            </a:r>
          </a:p>
          <a:p>
            <a:endParaRPr lang="cs-CZ" sz="800" dirty="0"/>
          </a:p>
          <a:p>
            <a:r>
              <a:rPr lang="cs-CZ" sz="2000" dirty="0" smtClean="0"/>
              <a:t>V roce 1992 byly zámek a pozemky vráceny v restituci. Zámek byl následně prodán, neopravován a chátral. Dne 23. 1. 1999 zcela vyhořel. Zůstaly z něj jen obvodové zdi. Po neúspěšném boji o jeho opravu nebo alespoň zakonzervování byl v roce 2011 zbourán. </a:t>
            </a:r>
            <a:r>
              <a:rPr lang="cs-CZ" sz="2000" dirty="0"/>
              <a:t>N</a:t>
            </a:r>
            <a:r>
              <a:rPr lang="cs-CZ" sz="2000" dirty="0" smtClean="0"/>
              <a:t>a jeho místě měla být postavena galerie výtvarných umění pro mladé umělce nebo osazen nový park.</a:t>
            </a:r>
          </a:p>
          <a:p>
            <a:endParaRPr lang="cs-CZ" sz="800" dirty="0" smtClean="0"/>
          </a:p>
          <a:p>
            <a:r>
              <a:rPr lang="cs-CZ" sz="2000" dirty="0" smtClean="0"/>
              <a:t>Již v roce 2006 bylo pojmenování </a:t>
            </a:r>
            <a:r>
              <a:rPr lang="cs-CZ" sz="2000" dirty="0"/>
              <a:t>Sad Dukelských hrdinů zrušeno, protože </a:t>
            </a:r>
            <a:r>
              <a:rPr lang="cs-CZ" sz="2000" dirty="0" smtClean="0"/>
              <a:t>většina parku zanikla. </a:t>
            </a:r>
            <a:endParaRPr lang="cs-CZ" sz="800" dirty="0" smtClean="0"/>
          </a:p>
        </p:txBody>
      </p:sp>
    </p:spTree>
    <p:extLst>
      <p:ext uri="{BB962C8B-B14F-4D97-AF65-F5344CB8AC3E}">
        <p14:creationId xmlns:p14="http://schemas.microsoft.com/office/powerpoint/2010/main" val="31961150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Zástupný symbol pro obsah 9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6148"/>
          <a:stretch/>
        </p:blipFill>
        <p:spPr>
          <a:xfrm>
            <a:off x="0" y="11831"/>
            <a:ext cx="6394259" cy="3561185"/>
          </a:xfrm>
          <a:prstGeom prst="rect">
            <a:avLst/>
          </a:prstGeom>
        </p:spPr>
      </p:pic>
      <p:sp>
        <p:nvSpPr>
          <p:cNvPr id="6" name="TextovéPole 5"/>
          <p:cNvSpPr txBox="1"/>
          <p:nvPr/>
        </p:nvSpPr>
        <p:spPr>
          <a:xfrm>
            <a:off x="6394258" y="2924944"/>
            <a:ext cx="18210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/>
              <a:t>Zámek, foto 2001</a:t>
            </a:r>
            <a:endParaRPr lang="cs-CZ" dirty="0"/>
          </a:p>
        </p:txBody>
      </p:sp>
      <p:pic>
        <p:nvPicPr>
          <p:cNvPr id="7" name="Obrázek 6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8682"/>
          <a:stretch/>
        </p:blipFill>
        <p:spPr>
          <a:xfrm>
            <a:off x="-1" y="3836628"/>
            <a:ext cx="6394259" cy="3021372"/>
          </a:xfrm>
          <a:prstGeom prst="rect">
            <a:avLst/>
          </a:prstGeom>
        </p:spPr>
      </p:pic>
      <p:sp>
        <p:nvSpPr>
          <p:cNvPr id="8" name="Obdélník 7"/>
          <p:cNvSpPr/>
          <p:nvPr/>
        </p:nvSpPr>
        <p:spPr>
          <a:xfrm>
            <a:off x="6394258" y="6301463"/>
            <a:ext cx="182107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dirty="0"/>
              <a:t>Zámek, foto 2003</a:t>
            </a:r>
          </a:p>
        </p:txBody>
      </p:sp>
    </p:spTree>
    <p:extLst>
      <p:ext uri="{BB962C8B-B14F-4D97-AF65-F5344CB8AC3E}">
        <p14:creationId xmlns:p14="http://schemas.microsoft.com/office/powerpoint/2010/main" val="19931879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2498"/>
            <a:ext cx="5004048" cy="3342868"/>
          </a:xfrm>
          <a:prstGeom prst="rect">
            <a:avLst/>
          </a:prstGeom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556010"/>
            <a:ext cx="5004048" cy="3301991"/>
          </a:xfrm>
          <a:prstGeom prst="rect">
            <a:avLst/>
          </a:prstGeom>
        </p:spPr>
      </p:pic>
      <p:sp>
        <p:nvSpPr>
          <p:cNvPr id="6" name="Obdélník 5"/>
          <p:cNvSpPr/>
          <p:nvPr/>
        </p:nvSpPr>
        <p:spPr>
          <a:xfrm>
            <a:off x="5004048" y="2636912"/>
            <a:ext cx="182107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dirty="0"/>
              <a:t>Zámek, foto 2001</a:t>
            </a:r>
          </a:p>
        </p:txBody>
      </p:sp>
      <p:sp>
        <p:nvSpPr>
          <p:cNvPr id="7" name="Obdélník 6"/>
          <p:cNvSpPr/>
          <p:nvPr/>
        </p:nvSpPr>
        <p:spPr>
          <a:xfrm>
            <a:off x="5004048" y="6165304"/>
            <a:ext cx="182107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dirty="0"/>
              <a:t>Zámek, foto </a:t>
            </a:r>
            <a:r>
              <a:rPr lang="cs-CZ" dirty="0" smtClean="0"/>
              <a:t>2003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9279294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Zástupný symbol pro obsah 9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348" y="761941"/>
            <a:ext cx="9150348" cy="6096059"/>
          </a:xfrm>
        </p:spPr>
      </p:pic>
      <p:sp>
        <p:nvSpPr>
          <p:cNvPr id="3" name="Obdélník 2"/>
          <p:cNvSpPr/>
          <p:nvPr/>
        </p:nvSpPr>
        <p:spPr>
          <a:xfrm>
            <a:off x="2291888" y="260648"/>
            <a:ext cx="455387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2000" dirty="0"/>
              <a:t>Zámecký park byl rozdělen ulicí Frýdeckou</a:t>
            </a:r>
          </a:p>
        </p:txBody>
      </p:sp>
    </p:spTree>
    <p:extLst>
      <p:ext uri="{BB962C8B-B14F-4D97-AF65-F5344CB8AC3E}">
        <p14:creationId xmlns:p14="http://schemas.microsoft.com/office/powerpoint/2010/main" val="36344034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Zástupný symbol pro obsah 7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3458666" y="1143000"/>
            <a:ext cx="6858000" cy="4572000"/>
          </a:xfrm>
        </p:spPr>
      </p:pic>
      <p:sp>
        <p:nvSpPr>
          <p:cNvPr id="7" name="Zástupný symbol pro text 6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pPr algn="ctr"/>
            <a:endParaRPr lang="cs-CZ" sz="1400" dirty="0" smtClean="0">
              <a:solidFill>
                <a:schemeClr val="tx1"/>
              </a:solidFill>
            </a:endParaRPr>
          </a:p>
          <a:p>
            <a:endParaRPr lang="cs-CZ" sz="1400" dirty="0">
              <a:solidFill>
                <a:schemeClr val="tx1"/>
              </a:solidFill>
            </a:endParaRPr>
          </a:p>
          <a:p>
            <a:r>
              <a:rPr lang="cs-CZ" dirty="0"/>
              <a:t> </a:t>
            </a:r>
          </a:p>
          <a:p>
            <a:endParaRPr lang="cs-CZ" dirty="0"/>
          </a:p>
        </p:txBody>
      </p:sp>
      <p:sp>
        <p:nvSpPr>
          <p:cNvPr id="3" name="Obdélník 2"/>
          <p:cNvSpPr/>
          <p:nvPr/>
        </p:nvSpPr>
        <p:spPr>
          <a:xfrm>
            <a:off x="323528" y="1628507"/>
            <a:ext cx="4320480" cy="36009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2000" dirty="0"/>
              <a:t>Dendrologické bohatství zámeckých </a:t>
            </a:r>
            <a:r>
              <a:rPr lang="cs-CZ" sz="2000" dirty="0" smtClean="0"/>
              <a:t>parků</a:t>
            </a:r>
          </a:p>
          <a:p>
            <a:endParaRPr lang="cs-CZ" sz="2000" dirty="0"/>
          </a:p>
          <a:p>
            <a:r>
              <a:rPr lang="cs-CZ" sz="2000" dirty="0" smtClean="0"/>
              <a:t>Parky jsou </a:t>
            </a:r>
            <a:r>
              <a:rPr lang="cs-CZ" sz="2000" dirty="0"/>
              <a:t>zdrojem poučení především o cizokrajných dřevinách, ale také o domácích dřevinách, které se dožívají v areálech zámeckých parků mnohem více let, než v okolní </a:t>
            </a:r>
            <a:r>
              <a:rPr lang="cs-CZ" sz="2000" dirty="0" smtClean="0"/>
              <a:t>krajině.</a:t>
            </a:r>
          </a:p>
          <a:p>
            <a:pPr marL="342900" indent="-342900">
              <a:buFont typeface="Wingdings" panose="05000000000000000000" pitchFamily="2" charset="2"/>
              <a:buChar char="Ñ"/>
            </a:pPr>
            <a:endParaRPr lang="cs-CZ" sz="800" dirty="0"/>
          </a:p>
          <a:p>
            <a:r>
              <a:rPr lang="cs-CZ" sz="2000" dirty="0" smtClean="0"/>
              <a:t>To </a:t>
            </a:r>
            <a:r>
              <a:rPr lang="cs-CZ" sz="2000" dirty="0"/>
              <a:t>platí </a:t>
            </a:r>
            <a:r>
              <a:rPr lang="cs-CZ" sz="2000" dirty="0" smtClean="0"/>
              <a:t>dvojnásob v </a:t>
            </a:r>
            <a:r>
              <a:rPr lang="cs-CZ" sz="2000" dirty="0" err="1" smtClean="0"/>
              <a:t>industrializova-ných</a:t>
            </a:r>
            <a:r>
              <a:rPr lang="cs-CZ" sz="2000" dirty="0" smtClean="0"/>
              <a:t> </a:t>
            </a:r>
            <a:r>
              <a:rPr lang="cs-CZ" sz="2000" dirty="0"/>
              <a:t>městských oblastech jako jsou </a:t>
            </a:r>
            <a:r>
              <a:rPr lang="cs-CZ" sz="2000" dirty="0" smtClean="0"/>
              <a:t>Kunčice.</a:t>
            </a:r>
            <a:endParaRPr lang="cs-CZ" sz="2000" dirty="0"/>
          </a:p>
        </p:txBody>
      </p:sp>
    </p:spTree>
    <p:extLst>
      <p:ext uri="{BB962C8B-B14F-4D97-AF65-F5344CB8AC3E}">
        <p14:creationId xmlns:p14="http://schemas.microsoft.com/office/powerpoint/2010/main" val="31049615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Zástupný symbol pro obsah 1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40" y="1049224"/>
            <a:ext cx="3856306" cy="5808776"/>
          </a:xfrm>
        </p:spPr>
      </p:pic>
      <p:pic>
        <p:nvPicPr>
          <p:cNvPr id="16" name="Zástupný symbol pro obsah 15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4302193" y="2016194"/>
            <a:ext cx="5808776" cy="3874837"/>
          </a:xfrm>
        </p:spPr>
      </p:pic>
      <p:sp>
        <p:nvSpPr>
          <p:cNvPr id="2" name="Obdélník 1"/>
          <p:cNvSpPr/>
          <p:nvPr/>
        </p:nvSpPr>
        <p:spPr>
          <a:xfrm>
            <a:off x="287524" y="221024"/>
            <a:ext cx="856895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2000" dirty="0"/>
              <a:t>Po zbourání </a:t>
            </a:r>
            <a:r>
              <a:rPr lang="cs-CZ" sz="2000" dirty="0" smtClean="0"/>
              <a:t>kunčického zámku zbyla směrem k řece Ostravici část parku, </a:t>
            </a:r>
            <a:r>
              <a:rPr lang="cs-CZ" sz="2000" dirty="0"/>
              <a:t>ve </a:t>
            </a:r>
            <a:r>
              <a:rPr lang="cs-CZ" sz="2000" dirty="0" smtClean="0"/>
              <a:t>které se zachoval </a:t>
            </a:r>
            <a:r>
              <a:rPr lang="cs-CZ" sz="2000" dirty="0"/>
              <a:t>památný strom – více než 120 let starý jinan dvoulaločný</a:t>
            </a:r>
          </a:p>
        </p:txBody>
      </p:sp>
      <p:sp>
        <p:nvSpPr>
          <p:cNvPr id="3" name="TextovéPole 2"/>
          <p:cNvSpPr txBox="1"/>
          <p:nvPr/>
        </p:nvSpPr>
        <p:spPr>
          <a:xfrm>
            <a:off x="3794493" y="4941168"/>
            <a:ext cx="11266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/>
              <a:t>Foto 2001</a:t>
            </a:r>
            <a:endParaRPr lang="cs-CZ" dirty="0"/>
          </a:p>
        </p:txBody>
      </p:sp>
      <p:sp>
        <p:nvSpPr>
          <p:cNvPr id="4" name="TextovéPole 3"/>
          <p:cNvSpPr txBox="1"/>
          <p:nvPr/>
        </p:nvSpPr>
        <p:spPr>
          <a:xfrm>
            <a:off x="4211960" y="6237312"/>
            <a:ext cx="11266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/>
              <a:t>Foto 2019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5527959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Zástupný symbol pro obsah 11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028" y="980728"/>
            <a:ext cx="8821944" cy="5877272"/>
          </a:xfrm>
        </p:spPr>
      </p:pic>
      <p:sp>
        <p:nvSpPr>
          <p:cNvPr id="3" name="Obdélník 2"/>
          <p:cNvSpPr/>
          <p:nvPr/>
        </p:nvSpPr>
        <p:spPr>
          <a:xfrm>
            <a:off x="539552" y="183746"/>
            <a:ext cx="806489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2000" dirty="0" smtClean="0"/>
              <a:t>Park </a:t>
            </a:r>
            <a:r>
              <a:rPr lang="cs-CZ" sz="2000" dirty="0"/>
              <a:t>k řece Ostravici je </a:t>
            </a:r>
            <a:r>
              <a:rPr lang="cs-CZ" sz="2000" dirty="0" smtClean="0"/>
              <a:t>zpustlý. Starý tis a platany vysázené v parku koncem </a:t>
            </a:r>
            <a:r>
              <a:rPr lang="cs-CZ" sz="2000" dirty="0"/>
              <a:t>19. </a:t>
            </a:r>
            <a:r>
              <a:rPr lang="cs-CZ" sz="2000" dirty="0" smtClean="0"/>
              <a:t>století jsou </a:t>
            </a:r>
            <a:r>
              <a:rPr lang="cs-CZ" sz="2000" dirty="0"/>
              <a:t>s</a:t>
            </a:r>
            <a:r>
              <a:rPr lang="cs-CZ" sz="2000" dirty="0" smtClean="0"/>
              <a:t>kryty v zahuštěném porostu.</a:t>
            </a:r>
            <a:endParaRPr lang="cs-CZ" sz="2000" dirty="0"/>
          </a:p>
        </p:txBody>
      </p:sp>
    </p:spTree>
    <p:extLst>
      <p:ext uri="{BB962C8B-B14F-4D97-AF65-F5344CB8AC3E}">
        <p14:creationId xmlns:p14="http://schemas.microsoft.com/office/powerpoint/2010/main" val="39173280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2811</TotalTime>
  <Words>649</Words>
  <Application>Microsoft Office PowerPoint</Application>
  <PresentationFormat>Předvádění na obrazovce (4:3)</PresentationFormat>
  <Paragraphs>64</Paragraphs>
  <Slides>13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4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13</vt:i4>
      </vt:variant>
    </vt:vector>
  </HeadingPairs>
  <TitlesOfParts>
    <vt:vector size="18" baseType="lpstr">
      <vt:lpstr>Arial</vt:lpstr>
      <vt:lpstr>Calibri</vt:lpstr>
      <vt:lpstr>Calibri Light</vt:lpstr>
      <vt:lpstr>Wingdings</vt:lpstr>
      <vt:lpstr>Motiv Office</vt:lpstr>
      <vt:lpstr>Děkuji za park    Zámecký park v Kunčicích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Děkuji za park</dc:title>
  <dc:creator>Rozbrojová Zdena Ing.</dc:creator>
  <cp:lastModifiedBy>Barcuchová Kateřina Mgr.</cp:lastModifiedBy>
  <cp:revision>245</cp:revision>
  <dcterms:created xsi:type="dcterms:W3CDTF">2020-04-09T11:50:41Z</dcterms:created>
  <dcterms:modified xsi:type="dcterms:W3CDTF">2020-05-12T04:56:03Z</dcterms:modified>
</cp:coreProperties>
</file>